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52"/>
  </p:notesMasterIdLst>
  <p:handoutMasterIdLst>
    <p:handoutMasterId r:id="rId53"/>
  </p:handoutMasterIdLst>
  <p:sldIdLst>
    <p:sldId id="256" r:id="rId3"/>
    <p:sldId id="873" r:id="rId4"/>
    <p:sldId id="874" r:id="rId5"/>
    <p:sldId id="879" r:id="rId6"/>
    <p:sldId id="877" r:id="rId7"/>
    <p:sldId id="878" r:id="rId8"/>
    <p:sldId id="881" r:id="rId9"/>
    <p:sldId id="883" r:id="rId10"/>
    <p:sldId id="884" r:id="rId11"/>
    <p:sldId id="885" r:id="rId12"/>
    <p:sldId id="886" r:id="rId13"/>
    <p:sldId id="887" r:id="rId14"/>
    <p:sldId id="880" r:id="rId15"/>
    <p:sldId id="882" r:id="rId16"/>
    <p:sldId id="888" r:id="rId17"/>
    <p:sldId id="889" r:id="rId18"/>
    <p:sldId id="875" r:id="rId19"/>
    <p:sldId id="876" r:id="rId20"/>
    <p:sldId id="890" r:id="rId21"/>
    <p:sldId id="891" r:id="rId22"/>
    <p:sldId id="892" r:id="rId23"/>
    <p:sldId id="904" r:id="rId24"/>
    <p:sldId id="905" r:id="rId25"/>
    <p:sldId id="906" r:id="rId26"/>
    <p:sldId id="907" r:id="rId27"/>
    <p:sldId id="908" r:id="rId28"/>
    <p:sldId id="909" r:id="rId29"/>
    <p:sldId id="910" r:id="rId30"/>
    <p:sldId id="911" r:id="rId31"/>
    <p:sldId id="912" r:id="rId32"/>
    <p:sldId id="913" r:id="rId33"/>
    <p:sldId id="914" r:id="rId34"/>
    <p:sldId id="915" r:id="rId35"/>
    <p:sldId id="916" r:id="rId36"/>
    <p:sldId id="922" r:id="rId37"/>
    <p:sldId id="917" r:id="rId38"/>
    <p:sldId id="918" r:id="rId39"/>
    <p:sldId id="919" r:id="rId40"/>
    <p:sldId id="923" r:id="rId41"/>
    <p:sldId id="920" r:id="rId42"/>
    <p:sldId id="921" r:id="rId43"/>
    <p:sldId id="929" r:id="rId44"/>
    <p:sldId id="924" r:id="rId45"/>
    <p:sldId id="925" r:id="rId46"/>
    <p:sldId id="926" r:id="rId47"/>
    <p:sldId id="927" r:id="rId48"/>
    <p:sldId id="928" r:id="rId49"/>
    <p:sldId id="930" r:id="rId50"/>
    <p:sldId id="872" r:id="rId5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8" autoAdjust="0"/>
    <p:restoredTop sz="96686" autoAdjust="0"/>
  </p:normalViewPr>
  <p:slideViewPr>
    <p:cSldViewPr>
      <p:cViewPr varScale="1">
        <p:scale>
          <a:sx n="114" d="100"/>
          <a:sy n="114" d="100"/>
        </p:scale>
        <p:origin x="20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ohang Li" userId="0f226a25-7dd7-4860-a2d5-a3b19a458497" providerId="ADAL" clId="{E64FD50C-4836-466C-8A41-15AF5FAA79AA}"/>
    <pc:docChg chg="modSld">
      <pc:chgData name="Yaohang Li" userId="0f226a25-7dd7-4860-a2d5-a3b19a458497" providerId="ADAL" clId="{E64FD50C-4836-466C-8A41-15AF5FAA79AA}" dt="2020-01-28T15:02:02.257" v="1" actId="20577"/>
      <pc:docMkLst>
        <pc:docMk/>
      </pc:docMkLst>
      <pc:sldChg chg="modSp">
        <pc:chgData name="Yaohang Li" userId="0f226a25-7dd7-4860-a2d5-a3b19a458497" providerId="ADAL" clId="{E64FD50C-4836-466C-8A41-15AF5FAA79AA}" dt="2020-01-28T15:02:02.257" v="1" actId="20577"/>
        <pc:sldMkLst>
          <pc:docMk/>
          <pc:sldMk cId="2431657181" sldId="882"/>
        </pc:sldMkLst>
        <pc:spChg chg="mod">
          <ac:chgData name="Yaohang Li" userId="0f226a25-7dd7-4860-a2d5-a3b19a458497" providerId="ADAL" clId="{E64FD50C-4836-466C-8A41-15AF5FAA79AA}" dt="2020-01-28T15:02:02.257" v="1" actId="20577"/>
          <ac:spMkLst>
            <pc:docMk/>
            <pc:sldMk cId="2431657181" sldId="88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28.01.2020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3795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379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990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68AD2F58-A829-4C13-ABF4-F55DFD98F1F6}" type="slidenum">
              <a:rPr lang="de-DE" altLang="en-US" b="0">
                <a:latin typeface="Arial" panose="020B0604020202020204" pitchFamily="34" charset="0"/>
              </a:rPr>
              <a:pPr eaLnBrk="1" hangingPunct="1"/>
              <a:t>1</a:t>
            </a:fld>
            <a:endParaRPr lang="de-DE" altLang="en-US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50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ohang@cs.od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3602831"/>
          </a:xfrm>
        </p:spPr>
        <p:txBody>
          <a:bodyPr/>
          <a:lstStyle/>
          <a:p>
            <a:pPr algn="ctr"/>
            <a:r>
              <a:rPr lang="en-US" altLang="en-US" sz="4000" dirty="0"/>
              <a:t>Regression for Machine Learning</a:t>
            </a:r>
            <a:br>
              <a:rPr lang="en-US" altLang="en-US" sz="4000" dirty="0"/>
            </a:br>
            <a:br>
              <a:rPr lang="en-US" altLang="en-US" sz="4000" dirty="0"/>
            </a:br>
            <a:br>
              <a:rPr lang="en-US" altLang="en-US" dirty="0"/>
            </a:br>
            <a:r>
              <a:rPr lang="en-US" altLang="en-US" b="0" dirty="0"/>
              <a:t>By Yaohang Li, Ph.D.</a:t>
            </a:r>
            <a:br>
              <a:rPr lang="en-US" altLang="en-US" b="0" dirty="0"/>
            </a:br>
            <a:r>
              <a:rPr lang="en-US" altLang="en-US" b="0" dirty="0"/>
              <a:t>Department of Computer Science</a:t>
            </a:r>
            <a:br>
              <a:rPr lang="en-US" altLang="en-US" b="0" dirty="0"/>
            </a:br>
            <a:r>
              <a:rPr lang="en-US" altLang="en-US" b="0" dirty="0"/>
              <a:t>Old Dominion University</a:t>
            </a:r>
            <a:br>
              <a:rPr lang="en-US" altLang="en-US" b="0" dirty="0"/>
            </a:br>
            <a:r>
              <a:rPr lang="en-US" altLang="en-US" b="0" dirty="0">
                <a:hlinkClick r:id="rId3"/>
              </a:rPr>
              <a:t>yaohang@cs.odu.edu</a:t>
            </a:r>
            <a:r>
              <a:rPr lang="en-US" altLang="en-US" b="0" dirty="0"/>
              <a:t> </a:t>
            </a:r>
            <a:endParaRPr lang="en-US" altLang="en-US" sz="1200" b="0" i="1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R-Squared Score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71600"/>
            <a:ext cx="5266928" cy="4525963"/>
          </a:xfrm>
        </p:spPr>
        <p:txBody>
          <a:bodyPr/>
          <a:lstStyle/>
          <a:p>
            <a:r>
              <a:rPr lang="en-US" dirty="0"/>
              <a:t>SSTO = SSE + SSR</a:t>
            </a:r>
          </a:p>
          <a:p>
            <a:r>
              <a:rPr lang="en-US" dirty="0"/>
              <a:t>Definition of R-Squared Score</a:t>
            </a:r>
          </a:p>
          <a:p>
            <a:pPr marL="0" indent="0" algn="ctr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SSR/SSTO = (1 – SSE)/SSTO</a:t>
            </a:r>
          </a:p>
          <a:p>
            <a:pPr lvl="1"/>
            <a:r>
              <a:rPr lang="en-US" dirty="0"/>
              <a:t>between 0 and 1</a:t>
            </a:r>
          </a:p>
          <a:p>
            <a:pPr lvl="1"/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 = 1</a:t>
            </a:r>
          </a:p>
          <a:p>
            <a:pPr lvl="2"/>
            <a:r>
              <a:rPr lang="en-US" dirty="0"/>
              <a:t>All of the data points fall perfectly on the regression line</a:t>
            </a:r>
          </a:p>
          <a:p>
            <a:pPr lvl="2"/>
            <a:r>
              <a:rPr lang="en-US" dirty="0"/>
              <a:t>The predictor </a:t>
            </a:r>
            <a:r>
              <a:rPr lang="en-US" i="1" dirty="0"/>
              <a:t>x</a:t>
            </a:r>
            <a:r>
              <a:rPr lang="en-US" dirty="0"/>
              <a:t> accounts for </a:t>
            </a:r>
            <a:r>
              <a:rPr lang="en-US" i="1" dirty="0"/>
              <a:t>all</a:t>
            </a:r>
            <a:r>
              <a:rPr lang="en-US" dirty="0"/>
              <a:t> of the variation in </a:t>
            </a:r>
            <a:r>
              <a:rPr lang="en-US" i="1" dirty="0"/>
              <a:t>y</a:t>
            </a:r>
            <a:endParaRPr lang="en-US" dirty="0"/>
          </a:p>
          <a:p>
            <a:pPr lvl="1"/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 = 0, </a:t>
            </a:r>
          </a:p>
          <a:p>
            <a:pPr lvl="2"/>
            <a:r>
              <a:rPr lang="en-US" dirty="0"/>
              <a:t>The estimated regression line is perfectly horizontal</a:t>
            </a:r>
          </a:p>
          <a:p>
            <a:pPr lvl="2"/>
            <a:r>
              <a:rPr lang="en-US" dirty="0"/>
              <a:t>The predictor </a:t>
            </a:r>
            <a:r>
              <a:rPr lang="en-US" i="1" dirty="0"/>
              <a:t>x</a:t>
            </a:r>
            <a:r>
              <a:rPr lang="en-US" dirty="0"/>
              <a:t> accounts for </a:t>
            </a:r>
            <a:r>
              <a:rPr lang="en-US" i="1" dirty="0"/>
              <a:t>none</a:t>
            </a:r>
            <a:r>
              <a:rPr lang="en-US" dirty="0"/>
              <a:t> of the variation in 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69" y="1371600"/>
            <a:ext cx="3877593" cy="280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90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Meaning of R</a:t>
            </a:r>
            <a:r>
              <a:rPr lang="en-US" baseline="30000" dirty="0"/>
              <a:t>2</a:t>
            </a:r>
            <a:r>
              <a:rPr lang="en-US" dirty="0"/>
              <a:t>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dirty="0"/>
              <a:t>Meaning of R</a:t>
            </a:r>
            <a:r>
              <a:rPr lang="en-US" baseline="30000" dirty="0"/>
              <a:t>2</a:t>
            </a:r>
            <a:r>
              <a:rPr lang="en-US" dirty="0"/>
              <a:t> score</a:t>
            </a:r>
          </a:p>
          <a:p>
            <a:pPr lvl="1"/>
            <a:r>
              <a:rPr lang="en-US" dirty="0"/>
              <a:t>It means “R</a:t>
            </a:r>
            <a:r>
              <a:rPr lang="en-US" baseline="30000" dirty="0"/>
              <a:t>2</a:t>
            </a:r>
            <a:r>
              <a:rPr lang="en-US" dirty="0"/>
              <a:t> ×100 percent of the variation in </a:t>
            </a:r>
            <a:r>
              <a:rPr lang="en-US" i="1" dirty="0"/>
              <a:t>y</a:t>
            </a:r>
            <a:r>
              <a:rPr lang="en-US" dirty="0"/>
              <a:t> is reduced by taking into account predictor </a:t>
            </a:r>
            <a:r>
              <a:rPr lang="en-US" i="1" dirty="0"/>
              <a:t>x”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dirty="0"/>
              <a:t>This example show that 81% of the variance in Revenue is explained by Temperature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709540"/>
            <a:ext cx="3600400" cy="23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</a:t>
            </a:r>
            <a:r>
              <a:rPr lang="en-US" baseline="30000" dirty="0"/>
              <a:t>2</a:t>
            </a:r>
            <a:r>
              <a:rPr lang="en-US" dirty="0"/>
              <a:t>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property of R</a:t>
            </a:r>
            <a:r>
              <a:rPr lang="en-US" baseline="30000" dirty="0"/>
              <a:t>2</a:t>
            </a:r>
            <a:r>
              <a:rPr lang="en-US" dirty="0"/>
              <a:t> score</a:t>
            </a:r>
          </a:p>
          <a:p>
            <a:pPr lvl="1"/>
            <a:r>
              <a:rPr lang="en-US" dirty="0"/>
              <a:t>In general, the higher R</a:t>
            </a:r>
            <a:r>
              <a:rPr lang="en-US" baseline="30000" dirty="0"/>
              <a:t>2</a:t>
            </a:r>
            <a:r>
              <a:rPr lang="en-US" dirty="0"/>
              <a:t> score, the better the model fits the data</a:t>
            </a:r>
          </a:p>
          <a:p>
            <a:pPr lvl="1"/>
            <a:r>
              <a:rPr lang="en-US" dirty="0"/>
              <a:t>However, low R</a:t>
            </a:r>
            <a:r>
              <a:rPr lang="en-US" baseline="30000" dirty="0"/>
              <a:t>2</a:t>
            </a:r>
            <a:r>
              <a:rPr lang="en-US" dirty="0"/>
              <a:t> score doesn’t mean “bad”</a:t>
            </a:r>
          </a:p>
          <a:p>
            <a:pPr lvl="2"/>
            <a:r>
              <a:rPr lang="en-US" dirty="0"/>
              <a:t>Some applications such as psychology, human behavior prediction, etc. expect low R</a:t>
            </a:r>
            <a:r>
              <a:rPr lang="en-US" baseline="30000" dirty="0"/>
              <a:t>2</a:t>
            </a:r>
            <a:r>
              <a:rPr lang="en-US" dirty="0"/>
              <a:t> scores (0.2~0.3)</a:t>
            </a:r>
          </a:p>
          <a:p>
            <a:pPr lvl="2"/>
            <a:r>
              <a:rPr lang="en-US" dirty="0"/>
              <a:t>In some applications such as engineering, low R</a:t>
            </a:r>
            <a:r>
              <a:rPr lang="en-US" baseline="30000" dirty="0"/>
              <a:t>2</a:t>
            </a:r>
            <a:r>
              <a:rPr lang="en-US" dirty="0"/>
              <a:t> scores are not acceptable</a:t>
            </a:r>
          </a:p>
          <a:p>
            <a:r>
              <a:rPr lang="en-US" dirty="0"/>
              <a:t>Key limitation</a:t>
            </a:r>
          </a:p>
          <a:p>
            <a:pPr lvl="1"/>
            <a:r>
              <a:rPr lang="en-US" dirty="0"/>
              <a:t>R</a:t>
            </a:r>
            <a:r>
              <a:rPr lang="en-US" baseline="30000" dirty="0"/>
              <a:t>2 </a:t>
            </a:r>
            <a:r>
              <a:rPr lang="en-US" dirty="0"/>
              <a:t> </a:t>
            </a:r>
            <a:r>
              <a:rPr lang="en-US" i="1" dirty="0"/>
              <a:t>cannot</a:t>
            </a:r>
            <a:r>
              <a:rPr lang="en-US" dirty="0"/>
              <a:t> determine whether the coefficient estimates and predictions are biased</a:t>
            </a:r>
          </a:p>
        </p:txBody>
      </p:sp>
    </p:spTree>
    <p:extLst>
      <p:ext uri="{BB962C8B-B14F-4D97-AF65-F5344CB8AC3E}">
        <p14:creationId xmlns:p14="http://schemas.microsoft.com/office/powerpoint/2010/main" val="216950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Multiple Linear Regression</a:t>
                </a:r>
              </a:p>
              <a:p>
                <a:pPr lvl="1"/>
                <a:r>
                  <a:rPr lang="en-US" dirty="0"/>
                  <a:t>Given quantitative variable y and predictor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Assumption</a:t>
                </a:r>
              </a:p>
              <a:p>
                <a:pPr lvl="2"/>
                <a:r>
                  <a:rPr lang="en-US" dirty="0"/>
                  <a:t>There exists linear relationship between x and y such that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intercept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(model) </a:t>
                </a:r>
                <a:r>
                  <a:rPr lang="en-US" i="1" dirty="0"/>
                  <a:t>coefficients</a:t>
                </a:r>
              </a:p>
              <a:p>
                <a:pPr lvl="1"/>
                <a:r>
                  <a:rPr lang="en-US" dirty="0"/>
                  <a:t>Goal</a:t>
                </a:r>
              </a:p>
              <a:p>
                <a:pPr lvl="2"/>
                <a:r>
                  <a:rPr lang="en-US" dirty="0"/>
                  <a:t>Obtain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Simple linear regression is to find a line to fit the data points and multiple linear regression is generalized to find a hyperplane to fit the data points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6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Multiple Linear Regression in Matrix Form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𝑋𝑤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where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Overdetermined system</a:t>
                </a:r>
              </a:p>
              <a:p>
                <a:pPr lvl="1"/>
                <a:r>
                  <a:rPr lang="en-US" dirty="0"/>
                  <a:t>Solution is obtained by solving a quadratic minimization 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Then, the closed form becomes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165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Multiple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of Boston House Price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multipleregression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881312"/>
            <a:ext cx="63246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51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Multivariate Linear Regression</a:t>
                </a:r>
              </a:p>
              <a:p>
                <a:pPr lvl="1"/>
                <a:r>
                  <a:rPr lang="en-US" dirty="0"/>
                  <a:t>A generalization of multiple linear regression</a:t>
                </a:r>
              </a:p>
              <a:p>
                <a:pPr lvl="1"/>
                <a:r>
                  <a:rPr lang="en-US" dirty="0"/>
                  <a:t>Given quantitative variable vector Y instead of a single variable y</a:t>
                </a:r>
              </a:p>
              <a:p>
                <a:pPr lvl="1"/>
                <a:r>
                  <a:rPr lang="en-US" dirty="0"/>
                  <a:t>Similar to multiple linear regression, can be generalized into a matrix form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solution by generalized least square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i="1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01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Isotonic regression (monotonic regression)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Isotonic regression</a:t>
                </a:r>
              </a:p>
              <a:p>
                <a:pPr lvl="1"/>
                <a:r>
                  <a:rPr lang="en-US" dirty="0"/>
                  <a:t>Fitting a free-form line to a set of data points satisfying constraints</a:t>
                </a:r>
              </a:p>
              <a:p>
                <a:pPr lvl="2"/>
                <a:r>
                  <a:rPr lang="en-US" dirty="0"/>
                  <a:t>The fitting free-form line must be non-decreasing everywhere</a:t>
                </a:r>
              </a:p>
              <a:p>
                <a:pPr lvl="2"/>
                <a:r>
                  <a:rPr lang="en-US" dirty="0"/>
                  <a:t>The fitting free-form line must be as close to the data points as possible</a:t>
                </a:r>
              </a:p>
              <a:p>
                <a:pPr lvl="1"/>
                <a:r>
                  <a:rPr lang="en-US" dirty="0"/>
                  <a:t>Advantages</a:t>
                </a:r>
              </a:p>
              <a:p>
                <a:pPr lvl="2"/>
                <a:r>
                  <a:rPr lang="en-US" dirty="0"/>
                  <a:t>Not constrained by any functional forms, such as linearity</a:t>
                </a:r>
              </a:p>
              <a:p>
                <a:r>
                  <a:rPr lang="en-US" dirty="0"/>
                  <a:t>Isotonic regression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02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Pool Adjacent Violators Algorithm for Isotonic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b="0" dirty="0"/>
              <a:t>Pool Adjacent Violators Algorithm </a:t>
            </a:r>
          </a:p>
          <a:p>
            <a:pPr lvl="1"/>
            <a:r>
              <a:rPr lang="en-US" dirty="0"/>
              <a:t>A Fast O(n) Algorithm</a:t>
            </a:r>
          </a:p>
        </p:txBody>
      </p:sp>
      <p:pic>
        <p:nvPicPr>
          <p:cNvPr id="1026" name="Picture 2" descr="isotonic regress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577" y="2060848"/>
            <a:ext cx="5894752" cy="40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3568" y="6286298"/>
            <a:ext cx="28087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solidFill>
                  <a:srgbClr val="111111"/>
                </a:solidFill>
                <a:latin typeface="et-book"/>
              </a:rPr>
              <a:t>Image obtained from fa.bianp.net</a:t>
            </a:r>
            <a:endParaRPr lang="en-US" sz="1400" b="0" i="0" dirty="0">
              <a:solidFill>
                <a:srgbClr val="111111"/>
              </a:solidFill>
              <a:effectLst/>
              <a:latin typeface="et-book"/>
            </a:endParaRPr>
          </a:p>
        </p:txBody>
      </p:sp>
    </p:spTree>
    <p:extLst>
      <p:ext uri="{BB962C8B-B14F-4D97-AF65-F5344CB8AC3E}">
        <p14:creationId xmlns:p14="http://schemas.microsoft.com/office/powerpoint/2010/main" val="123803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Isotonic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isotonic_regression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068960"/>
            <a:ext cx="35147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2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Regression Models</a:t>
            </a:r>
          </a:p>
          <a:p>
            <a:pPr lvl="1"/>
            <a:r>
              <a:rPr lang="en-US" dirty="0"/>
              <a:t>Regression models are used to predict continuous values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Predicting human height given palm size</a:t>
            </a:r>
          </a:p>
          <a:p>
            <a:pPr lvl="2"/>
            <a:r>
              <a:rPr lang="en-US" dirty="0"/>
              <a:t>Predicting house price given features of a house</a:t>
            </a:r>
          </a:p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Simple linear regression</a:t>
            </a:r>
          </a:p>
          <a:p>
            <a:pPr lvl="1"/>
            <a:r>
              <a:rPr lang="en-US" dirty="0"/>
              <a:t>Multiple linear regression</a:t>
            </a:r>
          </a:p>
          <a:p>
            <a:pPr lvl="1"/>
            <a:r>
              <a:rPr lang="en-US" dirty="0"/>
              <a:t>Multi-variate linear regression</a:t>
            </a:r>
          </a:p>
          <a:p>
            <a:pPr lvl="1"/>
            <a:r>
              <a:rPr lang="en-US" dirty="0"/>
              <a:t>Isotonic regression</a:t>
            </a:r>
          </a:p>
          <a:p>
            <a:r>
              <a:rPr lang="en-US" dirty="0"/>
              <a:t>Linear regression with polynomial features</a:t>
            </a:r>
          </a:p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84587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Polynomial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Regression with Polynomial Features</a:t>
                </a:r>
              </a:p>
              <a:p>
                <a:pPr lvl="1"/>
                <a:r>
                  <a:rPr lang="en-US" dirty="0"/>
                  <a:t>To generate a higher order approximation</a:t>
                </a:r>
              </a:p>
              <a:p>
                <a:pPr lvl="1"/>
                <a:r>
                  <a:rPr lang="en-US" dirty="0"/>
                  <a:t>Incorporate power of predictor variables as additional feature variables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Quadratic Example:</a:t>
                </a:r>
              </a:p>
              <a:p>
                <a:pPr marL="457200" lvl="1" indent="0">
                  <a:buNone/>
                </a:pPr>
                <a:r>
                  <a:rPr lang="en-US" dirty="0"/>
                  <a:t>From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The model is still linear, but the fitting curve is quadratic in nature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12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Linear Regression with Polynomial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underfitingandoverfiting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601118"/>
            <a:ext cx="37814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Overfitting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The Overfitting Problem</a:t>
            </a:r>
          </a:p>
          <a:p>
            <a:pPr lvl="1"/>
            <a:r>
              <a:rPr lang="en-US" sz="2000" dirty="0"/>
              <a:t>Performing a machine learning task on a “small” dataset</a:t>
            </a:r>
          </a:p>
          <a:p>
            <a:pPr lvl="1"/>
            <a:r>
              <a:rPr lang="en-US" sz="2000" b="0" dirty="0"/>
              <a:t>The model accurately remembers all training data</a:t>
            </a:r>
          </a:p>
          <a:p>
            <a:pPr lvl="2"/>
            <a:r>
              <a:rPr lang="en-US" sz="1800" dirty="0"/>
              <a:t>Including noise and unrelated features</a:t>
            </a:r>
            <a:endParaRPr lang="en-US" sz="1800" b="0" dirty="0"/>
          </a:p>
          <a:p>
            <a:r>
              <a:rPr lang="en-US" sz="2400" b="0" dirty="0"/>
              <a:t>An overfitting model often performs badly on new test or real data that have not been seen before</a:t>
            </a:r>
          </a:p>
          <a:p>
            <a:pPr lvl="1"/>
            <a:r>
              <a:rPr lang="en-US" sz="2000" dirty="0"/>
              <a:t>Treat</a:t>
            </a:r>
            <a:r>
              <a:rPr lang="en-US" sz="2000" b="0" dirty="0"/>
              <a:t> the training data too seriously</a:t>
            </a:r>
          </a:p>
          <a:p>
            <a:pPr lvl="1"/>
            <a:r>
              <a:rPr lang="en-US" sz="2000" dirty="0"/>
              <a:t>Simply memorizing everything it has seen</a:t>
            </a:r>
            <a:endParaRPr lang="en-US" sz="2000" b="0" dirty="0"/>
          </a:p>
          <a:p>
            <a:pPr lvl="1"/>
            <a:r>
              <a:rPr lang="en-US" sz="2000" dirty="0"/>
              <a:t>F</a:t>
            </a:r>
            <a:r>
              <a:rPr lang="en-US" sz="2000" b="0" dirty="0"/>
              <a:t>ail to learn any meaningful pattern out of it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635896" y="6237312"/>
            <a:ext cx="4403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Some slides and figures are adopted from </a:t>
            </a:r>
            <a:r>
              <a:rPr lang="en-US" sz="1200" b="0" dirty="0" err="1"/>
              <a:t>Karatzoglou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6687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Overfitting Phenomenon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420888"/>
            <a:ext cx="37528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97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Trivial Learning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of Chinese Characters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Correct Classification</a:t>
            </a:r>
          </a:p>
        </p:txBody>
      </p:sp>
      <p:pic>
        <p:nvPicPr>
          <p:cNvPr id="1026" name="Picture 2" descr="https://cdn-images-1.medium.com/max/800/1*WX0SUa_CJA5mnd4YxNB63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6" y="227687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800/1*miUlIHWinxwBvcXWrQc_C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37112"/>
            <a:ext cx="762000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83768" y="6241251"/>
            <a:ext cx="5563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L1 Norm Regularization and Sparsity Explained for Dummies, Shi Yan</a:t>
            </a:r>
          </a:p>
        </p:txBody>
      </p:sp>
    </p:spTree>
    <p:extLst>
      <p:ext uri="{BB962C8B-B14F-4D97-AF65-F5344CB8AC3E}">
        <p14:creationId xmlns:p14="http://schemas.microsoft.com/office/powerpoint/2010/main" val="3485152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in the Trivial Learning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dirty="0"/>
              <a:t>A “too smart” machine learning algorithm</a:t>
            </a:r>
          </a:p>
          <a:p>
            <a:pPr lvl="1"/>
            <a:r>
              <a:rPr lang="en-US" dirty="0"/>
              <a:t>Completely memorize the five characters (too good memory) </a:t>
            </a:r>
          </a:p>
          <a:p>
            <a:pPr lvl="1"/>
            <a:r>
              <a:rPr lang="en-US" dirty="0"/>
              <a:t>as a vector </a:t>
            </a:r>
            <a:r>
              <a:rPr lang="en-US" altLang="zh-CN" dirty="0"/>
              <a:t>[</a:t>
            </a:r>
            <a:r>
              <a:rPr lang="zh-CN" altLang="en-US" dirty="0"/>
              <a:t>把</a:t>
            </a:r>
            <a:r>
              <a:rPr lang="en-US" altLang="zh-CN" dirty="0"/>
              <a:t>, </a:t>
            </a:r>
            <a:r>
              <a:rPr lang="zh-CN" altLang="en-US" dirty="0"/>
              <a:t>打</a:t>
            </a:r>
            <a:r>
              <a:rPr lang="en-US" altLang="zh-CN" dirty="0"/>
              <a:t>, </a:t>
            </a:r>
            <a:r>
              <a:rPr lang="zh-CN" altLang="en-US" dirty="0"/>
              <a:t>扒</a:t>
            </a:r>
            <a:r>
              <a:rPr lang="en-US" altLang="zh-CN" dirty="0"/>
              <a:t>, </a:t>
            </a:r>
            <a:r>
              <a:rPr lang="zh-CN" altLang="en-US" dirty="0"/>
              <a:t>捕</a:t>
            </a:r>
            <a:r>
              <a:rPr lang="en-US" altLang="zh-CN" dirty="0"/>
              <a:t>, </a:t>
            </a:r>
            <a:r>
              <a:rPr lang="zh-CN" altLang="en-US" dirty="0"/>
              <a:t>拉</a:t>
            </a:r>
            <a:r>
              <a:rPr lang="en-US" altLang="zh-CN" dirty="0"/>
              <a:t>]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a new input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Not in the memory, classify in class 2</a:t>
            </a:r>
          </a:p>
          <a:p>
            <a:r>
              <a:rPr lang="en-US" dirty="0"/>
              <a:t>Our solution – make the machine learning algorithm “dumber”</a:t>
            </a:r>
          </a:p>
          <a:p>
            <a:pPr lvl="1"/>
            <a:r>
              <a:rPr lang="en-US" altLang="zh-CN" dirty="0"/>
              <a:t>[</a:t>
            </a:r>
            <a:r>
              <a:rPr lang="zh-CN" altLang="en-US" dirty="0"/>
              <a:t>扌</a:t>
            </a:r>
            <a:r>
              <a:rPr lang="en-US" altLang="zh-CN" dirty="0"/>
              <a:t>, 0, 0, 0, 0]</a:t>
            </a:r>
          </a:p>
          <a:p>
            <a:pPr lvl="1"/>
            <a:r>
              <a:rPr lang="en-US" dirty="0"/>
              <a:t>Sparse vector</a:t>
            </a:r>
          </a:p>
        </p:txBody>
      </p:sp>
      <p:pic>
        <p:nvPicPr>
          <p:cNvPr id="2052" name="Picture 4" descr="https://cdn-images-1.medium.com/max/800/1*BoZhRokFjdHE4QZmCsD7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3861048"/>
            <a:ext cx="836158" cy="70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506" y="2420888"/>
            <a:ext cx="3190875" cy="790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68" y="6241251"/>
            <a:ext cx="5563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L1 Norm Regularization and Sparsity Explained for Dummies, Shi Yan</a:t>
            </a:r>
          </a:p>
        </p:txBody>
      </p:sp>
      <p:pic>
        <p:nvPicPr>
          <p:cNvPr id="2050" name="Picture 2" descr="https://cdn-images-1.medium.com/max/800/1*8k1trClPCaA4uSwQTfwtD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445" y="2636912"/>
            <a:ext cx="3048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25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overfitting by adding a complexity penalty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Add penalty on the parameters of the model</a:t>
            </a:r>
          </a:p>
          <a:p>
            <a:pPr lvl="1"/>
            <a:r>
              <a:rPr lang="en-US" dirty="0"/>
              <a:t>Reduce the freedom of the model</a:t>
            </a:r>
          </a:p>
          <a:p>
            <a:pPr lvl="1"/>
            <a:r>
              <a:rPr lang="en-US" dirty="0"/>
              <a:t>The model will be less likely to fit the noise of the training data</a:t>
            </a:r>
          </a:p>
          <a:p>
            <a:pPr lvl="1"/>
            <a:r>
              <a:rPr lang="en-US" dirty="0"/>
              <a:t>Improve generalization abilities of the model</a:t>
            </a:r>
          </a:p>
        </p:txBody>
      </p:sp>
    </p:spTree>
    <p:extLst>
      <p:ext uri="{BB962C8B-B14F-4D97-AF65-F5344CB8AC3E}">
        <p14:creationId xmlns:p14="http://schemas.microsoft.com/office/powerpoint/2010/main" val="412834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</a:t>
            </a:r>
            <a:r>
              <a:rPr lang="en-US" baseline="-25000" dirty="0" err="1"/>
              <a:t>p</a:t>
            </a:r>
            <a:r>
              <a:rPr lang="en-US" dirty="0"/>
              <a:t>-norm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</a:t>
                </a:r>
                <a:r>
                  <a:rPr lang="en-US" baseline="-25000" dirty="0" err="1"/>
                  <a:t>p</a:t>
                </a:r>
                <a:r>
                  <a:rPr lang="en-US" dirty="0"/>
                  <a:t>-norm 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L1-norm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L2-norm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</a:t>
                </a:r>
                <a:r>
                  <a:rPr lang="en-US" baseline="-25000" dirty="0">
                    <a:sym typeface="Symbol" panose="05050102010706020507" pitchFamily="18" charset="2"/>
                  </a:rPr>
                  <a:t></a:t>
                </a:r>
                <a:r>
                  <a:rPr lang="en-US" dirty="0"/>
                  <a:t>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</a:t>
                </a:r>
                <a:r>
                  <a:rPr lang="en-US" baseline="-25000" dirty="0">
                    <a:sym typeface="Symbol" panose="05050102010706020507" pitchFamily="18" charset="2"/>
                  </a:rPr>
                  <a:t>0</a:t>
                </a:r>
                <a:r>
                  <a:rPr lang="en-US" dirty="0"/>
                  <a:t>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=(#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207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L1 regularization (Lasso)</a:t>
            </a:r>
          </a:p>
          <a:p>
            <a:r>
              <a:rPr lang="en-US" dirty="0"/>
              <a:t>L2 regularization (Ridge)</a:t>
            </a:r>
          </a:p>
          <a:p>
            <a:r>
              <a:rPr lang="en-US" dirty="0"/>
              <a:t>L1/L2 regularization (Elastic net)</a:t>
            </a:r>
          </a:p>
        </p:txBody>
      </p:sp>
    </p:spTree>
    <p:extLst>
      <p:ext uri="{BB962C8B-B14F-4D97-AF65-F5344CB8AC3E}">
        <p14:creationId xmlns:p14="http://schemas.microsoft.com/office/powerpoint/2010/main" val="2611867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(Ridge Penalization)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L2 regularization will force the parameters to be relatively small</a:t>
            </a:r>
          </a:p>
          <a:p>
            <a:r>
              <a:rPr lang="en-US" dirty="0"/>
              <a:t>The bigger penalization, the smaller the coefficients 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82970" y="2852936"/>
                <a:ext cx="3127075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70" y="2852936"/>
                <a:ext cx="3127075" cy="7843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61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Linear Regression</a:t>
                </a:r>
              </a:p>
              <a:p>
                <a:pPr lvl="1"/>
                <a:r>
                  <a:rPr lang="en-US" dirty="0"/>
                  <a:t>Given quantitative variable y and predictor variable x</a:t>
                </a:r>
              </a:p>
              <a:p>
                <a:pPr lvl="1"/>
                <a:r>
                  <a:rPr lang="en-US" dirty="0"/>
                  <a:t>Assumption</a:t>
                </a:r>
              </a:p>
              <a:p>
                <a:pPr lvl="2"/>
                <a:r>
                  <a:rPr lang="en-US" dirty="0"/>
                  <a:t>There exists linear relationship between x and y such that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intercept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(model) </a:t>
                </a:r>
                <a:r>
                  <a:rPr lang="en-US" i="1" dirty="0"/>
                  <a:t>coefficient</a:t>
                </a:r>
              </a:p>
              <a:p>
                <a:pPr lvl="1"/>
                <a:r>
                  <a:rPr lang="en-US" dirty="0"/>
                  <a:t>Goal</a:t>
                </a:r>
              </a:p>
              <a:p>
                <a:pPr lvl="2"/>
                <a:r>
                  <a:rPr lang="en-US" dirty="0"/>
                  <a:t>Obtain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1371600" lvl="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149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Auto Price Prediction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7" y="1196752"/>
            <a:ext cx="8637893" cy="51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 (Lasso Penalization)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L1 regularization will lead to sparse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82970" y="2852936"/>
                <a:ext cx="2978059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70" y="2852936"/>
                <a:ext cx="2978059" cy="78431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40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Auto Price Prediction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7" y="1189960"/>
            <a:ext cx="8637893" cy="51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L1/L2 Regularization (Elastic Net)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combination of L1 and L2 Regularization</a:t>
            </a:r>
          </a:p>
          <a:p>
            <a:r>
              <a:rPr lang="en-US" dirty="0"/>
              <a:t>Hybrid Behavior of L1 and 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56293" y="2986531"/>
                <a:ext cx="5631413" cy="876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𝑬𝒓𝒓𝒐𝒓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293" y="2986531"/>
                <a:ext cx="5631413" cy="876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807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Auto Price Prediction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3" y="1261968"/>
            <a:ext cx="8637893" cy="51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4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regularization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carprice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490787"/>
            <a:ext cx="71247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72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L1 Regularization leads to sparse solution?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consider the problem of optimizing</a:t>
            </a:r>
          </a:p>
          <a:p>
            <a:pPr marL="0" indent="0" algn="ctr">
              <a:buNone/>
            </a:pPr>
            <a:r>
              <a:rPr lang="en-US" dirty="0"/>
              <a:t>Ax = b</a:t>
            </a:r>
          </a:p>
          <a:p>
            <a:pPr lvl="1"/>
            <a:r>
              <a:rPr lang="en-US" dirty="0"/>
              <a:t>A is not tall enough</a:t>
            </a:r>
          </a:p>
          <a:p>
            <a:pPr lvl="1"/>
            <a:r>
              <a:rPr lang="en-US" dirty="0"/>
              <a:t>x is very long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140968"/>
            <a:ext cx="3314700" cy="227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241251"/>
            <a:ext cx="5563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L1 Norm Regularization and Sparsity Explained for Dummies, Shi Yan</a:t>
            </a:r>
          </a:p>
        </p:txBody>
      </p:sp>
    </p:spTree>
    <p:extLst>
      <p:ext uri="{BB962C8B-B14F-4D97-AF65-F5344CB8AC3E}">
        <p14:creationId xmlns:p14="http://schemas.microsoft.com/office/powerpoint/2010/main" val="3680717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L1 Regularization leads to sparse solution?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In particular, consider a 2D system, we only know one data point (training sample)</a:t>
            </a:r>
          </a:p>
          <a:p>
            <a:pPr lvl="1"/>
            <a:r>
              <a:rPr lang="en-US" dirty="0"/>
              <a:t>(10, 5)</a:t>
            </a:r>
          </a:p>
          <a:p>
            <a:pPr lvl="1"/>
            <a:endParaRPr lang="en-US" dirty="0"/>
          </a:p>
          <a:p>
            <a:r>
              <a:rPr lang="en-US" dirty="0"/>
              <a:t>The possible solutions lie on the line of b = 5-10*a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 L1 Regularization, we want to find the solution of the line of b = 5-10*a yielding the smallest L1 norm</a:t>
            </a:r>
          </a:p>
          <a:p>
            <a:endParaRPr lang="en-US" dirty="0"/>
          </a:p>
        </p:txBody>
      </p:sp>
      <p:sp>
        <p:nvSpPr>
          <p:cNvPr id="4" name="AutoShape 2" descr="https://cdn-images-1.medium.com/max/800/1*uHXe9qibzdqieBfje7Hggw.png"/>
          <p:cNvSpPr>
            <a:spLocks noChangeAspect="1" noChangeArrowheads="1"/>
          </p:cNvSpPr>
          <p:nvPr/>
        </p:nvSpPr>
        <p:spPr bwMode="auto">
          <a:xfrm>
            <a:off x="-13523" y="6476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74" y="3227809"/>
            <a:ext cx="3790950" cy="1857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68" y="6241251"/>
            <a:ext cx="5563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L1 Norm Regularization and Sparsity Explained for Dummies, Shi Yan</a:t>
            </a:r>
          </a:p>
        </p:txBody>
      </p:sp>
      <p:pic>
        <p:nvPicPr>
          <p:cNvPr id="1026" name="Picture 2" descr="https://cdn-images-1.medium.com/max/800/1*RZfzRjnXx8WupSXw957NJw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760" y="2300287"/>
            <a:ext cx="152400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247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L1 Regularization leads to sparse solution?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dirty="0"/>
              <a:t>Now L1 norm looks like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optimal solution occurs when the L1-norm and b = 10-5*a touch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66" y="1308382"/>
            <a:ext cx="2035668" cy="1760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504642"/>
            <a:ext cx="2471936" cy="2417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3768" y="6241251"/>
            <a:ext cx="5563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L1 Norm Regularization and Sparsity Explained for Dummies, Shi Yan</a:t>
            </a:r>
          </a:p>
        </p:txBody>
      </p:sp>
    </p:spTree>
    <p:extLst>
      <p:ext uri="{BB962C8B-B14F-4D97-AF65-F5344CB8AC3E}">
        <p14:creationId xmlns:p14="http://schemas.microsoft.com/office/powerpoint/2010/main" val="2835497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btw. L1-norm and L2-norm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60848"/>
            <a:ext cx="5771636" cy="29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2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Predicted Value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Cost Function (Error Function, Loss Function, or Objective Function)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training samples</a:t>
                </a:r>
              </a:p>
              <a:p>
                <a:pPr lvl="1"/>
                <a:r>
                  <a:rPr lang="en-US" dirty="0"/>
                  <a:t>A.K.A. mean squared error (MSE)</a:t>
                </a:r>
              </a:p>
              <a:p>
                <a:r>
                  <a:rPr lang="en-US" dirty="0"/>
                  <a:t>Minimizing the Cost Function</a:t>
                </a:r>
              </a:p>
              <a:p>
                <a:pPr lvl="1"/>
                <a:r>
                  <a:rPr lang="en-US" dirty="0"/>
                  <a:t>Gradient Descent</a:t>
                </a:r>
              </a:p>
              <a:p>
                <a:pPr lvl="1"/>
                <a:r>
                  <a:rPr lang="en-US" dirty="0"/>
                  <a:t>Ordinary Least Square Method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578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L1 Regularization leads to sparse solution?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dirty="0"/>
              <a:t>The optimal solution under L1 Regularization is (0.5, 0)</a:t>
            </a:r>
          </a:p>
          <a:p>
            <a:r>
              <a:rPr lang="en-US" dirty="0"/>
              <a:t>The solution is sparse because L1 norm is spiky</a:t>
            </a:r>
          </a:p>
          <a:p>
            <a:r>
              <a:rPr lang="en-US" dirty="0"/>
              <a:t>However, in some situations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852936"/>
            <a:ext cx="3048000" cy="2562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6320353"/>
            <a:ext cx="5563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L1 Norm Regularization and Sparsity Explained for Dummies, Shi Yan</a:t>
            </a:r>
          </a:p>
        </p:txBody>
      </p:sp>
    </p:spTree>
    <p:extLst>
      <p:ext uri="{BB962C8B-B14F-4D97-AF65-F5344CB8AC3E}">
        <p14:creationId xmlns:p14="http://schemas.microsoft.com/office/powerpoint/2010/main" val="50286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more spiky norms?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481262"/>
            <a:ext cx="7620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2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behind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  <a:p>
            <a:pPr lvl="1"/>
            <a:r>
              <a:rPr lang="en-US" dirty="0"/>
              <a:t>Simple Linear Regression</a:t>
            </a:r>
          </a:p>
          <a:p>
            <a:pPr lvl="1"/>
            <a:r>
              <a:rPr lang="en-US" dirty="0"/>
              <a:t>Ridge Regression</a:t>
            </a:r>
          </a:p>
          <a:p>
            <a:r>
              <a:rPr lang="en-US" dirty="0"/>
              <a:t>Coordinate Descent</a:t>
            </a:r>
          </a:p>
          <a:p>
            <a:pPr lvl="1"/>
            <a:r>
              <a:rPr lang="en-US" dirty="0"/>
              <a:t>Lasso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50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 in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The cost function of simple linear regression (Residual sum of squares)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Calculate the partial derivative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Gradient descent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70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The cost function of 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Calculate the partial derivative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=−2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Gradient descent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:=</m:t>
                      </m:r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41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667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The cost function of ridge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b="0" dirty="0"/>
                  <a:t> is undefined at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4525963"/>
              </a:xfrm>
              <a:blipFill rotWithShape="0">
                <a:blip r:embed="rId2"/>
                <a:stretch>
                  <a:fillRect l="-741" t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257703" cy="32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96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4360" y="1371600"/>
                <a:ext cx="843528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 err="1"/>
                  <a:t>Subgradient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λ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Set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=0,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1600" dirty="0"/>
                  <a:t>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 −2</m:t>
                                    </m:r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360" y="1371600"/>
                <a:ext cx="8435280" cy="4525963"/>
              </a:xfrm>
              <a:blipFill rotWithShape="0">
                <a:blip r:embed="rId2"/>
                <a:stretch>
                  <a:fillRect l="-361" t="-404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576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8065" y="1396887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Optimal solution by setting </a:t>
                </a:r>
                <a:r>
                  <a:rPr lang="en-US" dirty="0" err="1"/>
                  <a:t>subgradient</a:t>
                </a:r>
                <a:r>
                  <a:rPr lang="en-US" dirty="0"/>
                  <a:t> to be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−2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Soft thresholding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also explains why Lasso regression leads to sparse solutions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065" y="1396887"/>
                <a:ext cx="8229600" cy="4525963"/>
              </a:xfrm>
              <a:blipFill rotWithShape="0">
                <a:blip r:embed="rId2"/>
                <a:stretch>
                  <a:fillRect l="-815" t="-673" b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6100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btw. Ridge and Lasso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43" y="1371600"/>
            <a:ext cx="8229600" cy="4525963"/>
          </a:xfrm>
        </p:spPr>
        <p:txBody>
          <a:bodyPr/>
          <a:lstStyle/>
          <a:p>
            <a:r>
              <a:rPr lang="en-US" dirty="0"/>
              <a:t>Usage</a:t>
            </a:r>
          </a:p>
          <a:p>
            <a:pPr lvl="1"/>
            <a:r>
              <a:rPr lang="en-US" dirty="0"/>
              <a:t>Ridge: includes all features to prevent overfitting</a:t>
            </a:r>
          </a:p>
          <a:p>
            <a:pPr lvl="2"/>
            <a:r>
              <a:rPr lang="en-US" dirty="0"/>
              <a:t>Coefficient shrinkage (model complexity reduction)</a:t>
            </a:r>
          </a:p>
          <a:p>
            <a:pPr lvl="2"/>
            <a:r>
              <a:rPr lang="en-US" dirty="0"/>
              <a:t>Computational challenges in handling a lot of features</a:t>
            </a:r>
          </a:p>
          <a:p>
            <a:pPr lvl="1"/>
            <a:r>
              <a:rPr lang="en-US" dirty="0"/>
              <a:t>Lasso: to provide sparse solutions</a:t>
            </a:r>
          </a:p>
          <a:p>
            <a:pPr lvl="2"/>
            <a:r>
              <a:rPr lang="en-US" dirty="0"/>
              <a:t>Feature selection</a:t>
            </a:r>
          </a:p>
          <a:p>
            <a:pPr lvl="2"/>
            <a:r>
              <a:rPr lang="en-US" dirty="0"/>
              <a:t>Computational advantage when handling a lot of features</a:t>
            </a:r>
          </a:p>
          <a:p>
            <a:r>
              <a:rPr lang="en-US" dirty="0"/>
              <a:t>Presence of highly correlated features</a:t>
            </a:r>
          </a:p>
          <a:p>
            <a:pPr lvl="1"/>
            <a:r>
              <a:rPr lang="en-US" dirty="0"/>
              <a:t>Ridge: works well since all of them are involved</a:t>
            </a:r>
          </a:p>
          <a:p>
            <a:pPr lvl="2"/>
            <a:r>
              <a:rPr lang="en-US" dirty="0"/>
              <a:t>Coefficients are distributed according to correlation of the features</a:t>
            </a:r>
          </a:p>
          <a:p>
            <a:pPr lvl="1"/>
            <a:r>
              <a:rPr lang="en-US" dirty="0"/>
              <a:t>Lasso: does not work as well as Ridge since only one feature will be selected</a:t>
            </a:r>
          </a:p>
          <a:p>
            <a:r>
              <a:rPr lang="en-US" dirty="0"/>
              <a:t>Elastic Net</a:t>
            </a:r>
          </a:p>
          <a:p>
            <a:pPr lvl="1"/>
            <a:r>
              <a:rPr lang="en-US" dirty="0"/>
              <a:t>Balancing the advantages and disadvantages of Ridge and Lasso</a:t>
            </a:r>
          </a:p>
        </p:txBody>
      </p:sp>
    </p:spTree>
    <p:extLst>
      <p:ext uri="{BB962C8B-B14F-4D97-AF65-F5344CB8AC3E}">
        <p14:creationId xmlns:p14="http://schemas.microsoft.com/office/powerpoint/2010/main" val="2534336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models for machine learning</a:t>
            </a:r>
          </a:p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Simple linear regression</a:t>
            </a:r>
          </a:p>
          <a:p>
            <a:pPr lvl="1"/>
            <a:r>
              <a:rPr lang="en-US" dirty="0"/>
              <a:t>Multiple linear regression</a:t>
            </a:r>
          </a:p>
          <a:p>
            <a:pPr lvl="1"/>
            <a:r>
              <a:rPr lang="en-US" dirty="0"/>
              <a:t>Multi-variate linear regression</a:t>
            </a:r>
          </a:p>
          <a:p>
            <a:pPr lvl="1"/>
            <a:r>
              <a:rPr lang="en-US" dirty="0"/>
              <a:t>Isotonic regression</a:t>
            </a:r>
          </a:p>
          <a:p>
            <a:r>
              <a:rPr lang="en-US" dirty="0"/>
              <a:t>Linear regression with polynomial features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Elastic Net</a:t>
            </a:r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Gradient Descent</a:t>
                </a:r>
              </a:p>
              <a:p>
                <a:pPr lvl="1"/>
                <a:r>
                  <a:rPr lang="en-US" dirty="0"/>
                  <a:t>A method 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iteratively reduce the cost function</a:t>
                </a:r>
              </a:p>
              <a:p>
                <a:r>
                  <a:rPr lang="en-US" dirty="0"/>
                  <a:t>Procedure of Gradient Descent</a:t>
                </a:r>
              </a:p>
              <a:p>
                <a:pPr lvl="1"/>
                <a:r>
                  <a:rPr lang="en-US" dirty="0"/>
                  <a:t>Start from some guessed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gradients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Then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41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4258816" cy="4525963"/>
              </a:xfrm>
            </p:spPr>
            <p:txBody>
              <a:bodyPr/>
              <a:lstStyle/>
              <a:p>
                <a:r>
                  <a:rPr lang="en-US" dirty="0"/>
                  <a:t>Learning Rate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importance of the learning rate</a:t>
                </a:r>
              </a:p>
              <a:p>
                <a:pPr lvl="1"/>
                <a:r>
                  <a:rPr lang="en-US" dirty="0"/>
                  <a:t>Determine how fast to reach the minimum value of the cost function</a:t>
                </a:r>
              </a:p>
              <a:p>
                <a:pPr lvl="1"/>
                <a:r>
                  <a:rPr lang="en-US" dirty="0"/>
                  <a:t>A bigger learning rate</a:t>
                </a:r>
              </a:p>
              <a:p>
                <a:pPr lvl="2"/>
                <a:r>
                  <a:rPr lang="en-US" dirty="0"/>
                  <a:t>Reaching the minimum faster</a:t>
                </a:r>
              </a:p>
              <a:p>
                <a:pPr lvl="2"/>
                <a:r>
                  <a:rPr lang="en-US" dirty="0"/>
                  <a:t>But also there is a chance to overshoot the minimum or not reaching the true minimum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4258816" cy="4525963"/>
              </a:xfrm>
              <a:blipFill rotWithShape="0">
                <a:blip r:embed="rId2"/>
                <a:stretch>
                  <a:fillRect l="-1288" t="-674" r="-1001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64" y="1628800"/>
            <a:ext cx="4824536" cy="22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Kaggle</a:t>
            </a:r>
            <a:r>
              <a:rPr lang="en-US" dirty="0"/>
              <a:t> Linear Regression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simple_regression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88840"/>
            <a:ext cx="5064224" cy="379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7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1" y="1268760"/>
                <a:ext cx="4474839" cy="4525963"/>
              </a:xfrm>
            </p:spPr>
            <p:txBody>
              <a:bodyPr/>
              <a:lstStyle/>
              <a:p>
                <a:r>
                  <a:rPr lang="en-US" dirty="0"/>
                  <a:t>Mean Squared Error (MSE)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Measures average squared error of predictions</a:t>
                </a:r>
              </a:p>
              <a:p>
                <a:pPr lvl="1"/>
                <a:r>
                  <a:rPr lang="en-US" dirty="0"/>
                  <a:t>Disadvantage: dependent on data scale</a:t>
                </a:r>
              </a:p>
              <a:p>
                <a:r>
                  <a:rPr lang="en-US" dirty="0"/>
                  <a:t>R-Squared (R</a:t>
                </a:r>
                <a:r>
                  <a:rPr lang="en-US" baseline="30000" dirty="0"/>
                  <a:t>2</a:t>
                </a:r>
                <a:r>
                  <a:rPr lang="en-US" dirty="0"/>
                  <a:t>) Score</a:t>
                </a:r>
              </a:p>
              <a:p>
                <a:pPr lvl="1"/>
                <a:r>
                  <a:rPr lang="en-US" dirty="0"/>
                  <a:t>Measures the “goodness of fit”</a:t>
                </a:r>
              </a:p>
              <a:p>
                <a:pPr lvl="1"/>
                <a:r>
                  <a:rPr lang="en-US" dirty="0"/>
                  <a:t>Scale-independent</a:t>
                </a:r>
              </a:p>
              <a:p>
                <a:pPr lvl="1"/>
                <a:r>
                  <a:rPr lang="en-US" dirty="0"/>
                  <a:t>In general, the higher the R-squared score, the better the model fits the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1" y="1268760"/>
                <a:ext cx="4474839" cy="4525963"/>
              </a:xfrm>
              <a:blipFill rotWithShape="0">
                <a:blip r:embed="rId2"/>
                <a:stretch>
                  <a:fillRect l="-1226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411760"/>
            <a:ext cx="4086374" cy="18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R-Squared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147248" cy="4896544"/>
              </a:xfrm>
            </p:spPr>
            <p:txBody>
              <a:bodyPr/>
              <a:lstStyle/>
              <a:p>
                <a:r>
                  <a:rPr lang="en-US" dirty="0"/>
                  <a:t>SSR (sum of squared regression)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𝑺𝑺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quantifies how far the estimated sloped regression line,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is from the horizontal "no relationship line," the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SSE (sum of squared error)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𝑺𝑬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quantifies how much the data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vary around the estimated regression line,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SSTO (total sum of squares)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𝑺𝑺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𝑻𝑶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quantifies how much the data points,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vary around their mean,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147248" cy="4896544"/>
              </a:xfrm>
              <a:blipFill rotWithShape="0">
                <a:blip r:embed="rId2"/>
                <a:stretch>
                  <a:fillRect l="-674" t="-623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818196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14278</TotalTime>
  <Words>1831</Words>
  <Application>Microsoft Office PowerPoint</Application>
  <PresentationFormat>On-screen Show (4:3)</PresentationFormat>
  <Paragraphs>341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et-book</vt:lpstr>
      <vt:lpstr>Arial</vt:lpstr>
      <vt:lpstr>Calibri</vt:lpstr>
      <vt:lpstr>Cambria Math</vt:lpstr>
      <vt:lpstr>Helvetica</vt:lpstr>
      <vt:lpstr>Symbol</vt:lpstr>
      <vt:lpstr>Times New Roman</vt:lpstr>
      <vt:lpstr>Verdana</vt:lpstr>
      <vt:lpstr>Wingdings</vt:lpstr>
      <vt:lpstr>17_habv</vt:lpstr>
      <vt:lpstr>Benutzerdefiniertes Design</vt:lpstr>
      <vt:lpstr>Regression for Machine Learning   By Yaohang Li, Ph.D. Department of Computer Science Old Dominion University yaohang@cs.odu.edu </vt:lpstr>
      <vt:lpstr>Regression</vt:lpstr>
      <vt:lpstr>Simple Linear Regression</vt:lpstr>
      <vt:lpstr>Solving Simple Linear Regression</vt:lpstr>
      <vt:lpstr>Gradient Descent</vt:lpstr>
      <vt:lpstr>Gradient Descent – Learning Rate</vt:lpstr>
      <vt:lpstr>Demo on Kaggle Linear Regression DataSet</vt:lpstr>
      <vt:lpstr>Regression Analysis</vt:lpstr>
      <vt:lpstr>Definition of R-Squared Score</vt:lpstr>
      <vt:lpstr>Definition of R-Squared Score (cont.)</vt:lpstr>
      <vt:lpstr>Meaning of R2 score</vt:lpstr>
      <vt:lpstr>Analysis of R2 score</vt:lpstr>
      <vt:lpstr>Multiple Linear Regression</vt:lpstr>
      <vt:lpstr>Ordinary Least Square Model</vt:lpstr>
      <vt:lpstr>Demo of Multiple Linear Regression</vt:lpstr>
      <vt:lpstr>Multivariate Linear Regression</vt:lpstr>
      <vt:lpstr>Isotonic regression (monotonic regression)</vt:lpstr>
      <vt:lpstr>Pool Adjacent Violators Algorithm for Isotonic Regression</vt:lpstr>
      <vt:lpstr>Demo of Isotonic Regression</vt:lpstr>
      <vt:lpstr>Linear Regression with Polynomial Features</vt:lpstr>
      <vt:lpstr>Demo of Linear Regression with Polynomial Features</vt:lpstr>
      <vt:lpstr>The Overfitting Problem</vt:lpstr>
      <vt:lpstr>Typical Overfitting Phenomenon </vt:lpstr>
      <vt:lpstr>A Trivial Learning Example</vt:lpstr>
      <vt:lpstr>Overfitting in the Trivial Learning Problem</vt:lpstr>
      <vt:lpstr>Regularization</vt:lpstr>
      <vt:lpstr>Lp-norm</vt:lpstr>
      <vt:lpstr>Regularization Model</vt:lpstr>
      <vt:lpstr>L2 Regularization (Ridge Penalization)</vt:lpstr>
      <vt:lpstr>Example of Auto Price Prediction </vt:lpstr>
      <vt:lpstr>L1 regularization (Lasso Penalization)</vt:lpstr>
      <vt:lpstr>Example of Auto Price Prediction</vt:lpstr>
      <vt:lpstr>L1/L2 Regularization (Elastic Net)</vt:lpstr>
      <vt:lpstr>Example of Auto Price Prediction </vt:lpstr>
      <vt:lpstr>Demo</vt:lpstr>
      <vt:lpstr>Why L1 Regularization leads to sparse solution? </vt:lpstr>
      <vt:lpstr>Why L1 Regularization leads to sparse solution? </vt:lpstr>
      <vt:lpstr>Why L1 Regularization leads to sparse solution? </vt:lpstr>
      <vt:lpstr>Comparison btw. L1-norm and L2-norm</vt:lpstr>
      <vt:lpstr>Why L1 Regularization leads to sparse solution? </vt:lpstr>
      <vt:lpstr>How about more spiky norms?</vt:lpstr>
      <vt:lpstr>Mathematics behind regression</vt:lpstr>
      <vt:lpstr>Simple Linear Regression in General</vt:lpstr>
      <vt:lpstr>Ridge Regression</vt:lpstr>
      <vt:lpstr>Lasso Regression</vt:lpstr>
      <vt:lpstr>Lasso Regression (cont.)</vt:lpstr>
      <vt:lpstr>Lasso Regression (cont.)</vt:lpstr>
      <vt:lpstr>Comparison btw. Ridge and Lasso</vt:lpstr>
      <vt:lpstr>Summary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markus</dc:creator>
  <cp:lastModifiedBy>Yaohang Li</cp:lastModifiedBy>
  <cp:revision>1229</cp:revision>
  <cp:lastPrinted>2012-01-06T11:37:45Z</cp:lastPrinted>
  <dcterms:created xsi:type="dcterms:W3CDTF">2006-04-22T09:23:14Z</dcterms:created>
  <dcterms:modified xsi:type="dcterms:W3CDTF">2020-01-28T16:38:07Z</dcterms:modified>
</cp:coreProperties>
</file>